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0" autoAdjust="0"/>
    <p:restoredTop sz="94660"/>
  </p:normalViewPr>
  <p:slideViewPr>
    <p:cSldViewPr>
      <p:cViewPr varScale="1">
        <p:scale>
          <a:sx n="77" d="100"/>
          <a:sy n="77" d="100"/>
        </p:scale>
        <p:origin x="-10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5.gif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err="1" smtClean="0"/>
              <a:t>Quelle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est</a:t>
            </a:r>
            <a:r>
              <a:rPr lang="en-US" sz="3600" i="1" dirty="0" smtClean="0"/>
              <a:t> ta routine </a:t>
            </a:r>
            <a:r>
              <a:rPr lang="en-US" sz="3600" i="1" dirty="0" err="1" smtClean="0"/>
              <a:t>quotidienne</a:t>
            </a:r>
            <a:r>
              <a:rPr lang="en-US" sz="3600" i="1" dirty="0" smtClean="0"/>
              <a:t>?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b="1" dirty="0">
                <a:cs typeface="+mj-cs"/>
              </a:rPr>
              <a:t>Les verbes pronominaux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00"/>
            <a:ext cx="5562600" cy="4114800"/>
          </a:xfrm>
        </p:spPr>
        <p:txBody>
          <a:bodyPr/>
          <a:lstStyle/>
          <a:p>
            <a:r>
              <a:rPr lang="fr-FR" dirty="0">
                <a:latin typeface="Arial" charset="0"/>
              </a:rPr>
              <a:t>En français, quand on parle d’une routine quotidienne, souvent on utilise les verbes pronominaux où </a:t>
            </a:r>
            <a:r>
              <a:rPr lang="fr-FR" b="1" i="1" u="sng" dirty="0">
                <a:latin typeface="Arial" charset="0"/>
              </a:rPr>
              <a:t>réfléchis</a:t>
            </a:r>
            <a:r>
              <a:rPr lang="fr-FR" i="1" dirty="0">
                <a:latin typeface="Arial" charset="0"/>
              </a:rPr>
              <a:t>.</a:t>
            </a:r>
          </a:p>
          <a:p>
            <a:r>
              <a:rPr lang="fr-FR" dirty="0">
                <a:latin typeface="Arial" charset="0"/>
              </a:rPr>
              <a:t>Pourquoi </a:t>
            </a:r>
            <a:r>
              <a:rPr lang="fr-FR" b="1" i="1" u="sng" dirty="0">
                <a:latin typeface="Arial" charset="0"/>
              </a:rPr>
              <a:t>réfléchi</a:t>
            </a:r>
            <a:r>
              <a:rPr lang="fr-FR" dirty="0">
                <a:latin typeface="Arial" charset="0"/>
              </a:rPr>
              <a:t>?</a:t>
            </a:r>
          </a:p>
          <a:p>
            <a:r>
              <a:rPr lang="fr-FR" dirty="0">
                <a:latin typeface="Arial" charset="0"/>
              </a:rPr>
              <a:t>Parce que l’action du verbe est </a:t>
            </a:r>
            <a:r>
              <a:rPr lang="fr-FR" b="1" u="sng" dirty="0">
                <a:latin typeface="Arial" charset="0"/>
              </a:rPr>
              <a:t>reflétée</a:t>
            </a:r>
            <a:r>
              <a:rPr lang="fr-FR" dirty="0">
                <a:latin typeface="Arial" charset="0"/>
              </a:rPr>
              <a:t> sur la personne qui fait l’action.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1905000"/>
            <a:ext cx="2835275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10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b="1" dirty="0">
                <a:latin typeface="Times New Roman" charset="0"/>
                <a:cs typeface="+mj-cs"/>
              </a:rPr>
              <a:t>Les pronoms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114800"/>
          </a:xfrm>
        </p:spPr>
        <p:txBody>
          <a:bodyPr/>
          <a:lstStyle/>
          <a:p>
            <a:r>
              <a:rPr lang="fr-FR" sz="3100">
                <a:latin typeface="Arial" charset="0"/>
              </a:rPr>
              <a:t>Par exemple…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66900"/>
            <a:ext cx="52578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71800" y="5219700"/>
            <a:ext cx="3657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3200" b="1"/>
              <a:t>Didier </a:t>
            </a:r>
            <a:r>
              <a:rPr lang="fr-FR" sz="3200" b="1" u="sng"/>
              <a:t>se</a:t>
            </a:r>
            <a:r>
              <a:rPr lang="fr-FR" sz="3200" b="1"/>
              <a:t> réveille.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71800" y="5702300"/>
            <a:ext cx="3657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3200" b="1"/>
              <a:t>Il </a:t>
            </a:r>
            <a:r>
              <a:rPr lang="fr-FR" sz="3200" b="1" u="sng"/>
              <a:t>se</a:t>
            </a:r>
            <a:r>
              <a:rPr lang="fr-FR" sz="3200" b="1"/>
              <a:t> réveille.</a:t>
            </a:r>
          </a:p>
        </p:txBody>
      </p:sp>
    </p:spTree>
    <p:extLst>
      <p:ext uri="{BB962C8B-B14F-4D97-AF65-F5344CB8AC3E}">
        <p14:creationId xmlns:p14="http://schemas.microsoft.com/office/powerpoint/2010/main" val="874324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latin typeface="Times New Roman" charset="0"/>
                <a:cs typeface="+mj-cs"/>
              </a:rPr>
              <a:t>Les </a:t>
            </a:r>
            <a:r>
              <a:rPr lang="fr-FR" b="1" u="sng" dirty="0">
                <a:latin typeface="Times New Roman" charset="0"/>
                <a:cs typeface="+mj-cs"/>
              </a:rPr>
              <a:t>Pronoms</a:t>
            </a:r>
            <a:r>
              <a:rPr lang="fr-FR" dirty="0">
                <a:latin typeface="Times New Roman" charset="0"/>
                <a:cs typeface="+mj-cs"/>
              </a:rPr>
              <a:t> Réfléchis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90700"/>
            <a:ext cx="3808413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Je </a:t>
            </a:r>
            <a:r>
              <a:rPr lang="fr-FR" b="1" u="sng">
                <a:latin typeface="Arial" charset="0"/>
              </a:rPr>
              <a:t>me</a:t>
            </a:r>
            <a:r>
              <a:rPr lang="fr-FR">
                <a:latin typeface="Arial" charset="0"/>
              </a:rPr>
              <a:t> réveille</a:t>
            </a:r>
          </a:p>
          <a:p>
            <a:pPr eaLnBrk="1" hangingPunct="1"/>
            <a:r>
              <a:rPr lang="fr-FR">
                <a:latin typeface="Arial" charset="0"/>
              </a:rPr>
              <a:t>Tu </a:t>
            </a:r>
            <a:r>
              <a:rPr lang="fr-FR" b="1" u="sng">
                <a:latin typeface="Arial" charset="0"/>
              </a:rPr>
              <a:t>te</a:t>
            </a:r>
            <a:r>
              <a:rPr lang="fr-FR">
                <a:latin typeface="Arial" charset="0"/>
              </a:rPr>
              <a:t> réveilles</a:t>
            </a:r>
          </a:p>
          <a:p>
            <a:pPr eaLnBrk="1" hangingPunct="1"/>
            <a:r>
              <a:rPr lang="fr-FR">
                <a:latin typeface="Arial" charset="0"/>
              </a:rPr>
              <a:t>Il </a:t>
            </a:r>
            <a:r>
              <a:rPr lang="fr-FR" b="1" u="sng">
                <a:latin typeface="Arial" charset="0"/>
              </a:rPr>
              <a:t>se</a:t>
            </a:r>
            <a:r>
              <a:rPr lang="fr-FR">
                <a:latin typeface="Arial" charset="0"/>
              </a:rPr>
              <a:t> réveille</a:t>
            </a:r>
          </a:p>
          <a:p>
            <a:pPr eaLnBrk="1" hangingPunct="1"/>
            <a:r>
              <a:rPr lang="fr-FR">
                <a:latin typeface="Arial" charset="0"/>
              </a:rPr>
              <a:t>Elle </a:t>
            </a:r>
            <a:r>
              <a:rPr lang="fr-FR" b="1" u="sng">
                <a:latin typeface="Arial" charset="0"/>
              </a:rPr>
              <a:t>se</a:t>
            </a:r>
            <a:r>
              <a:rPr lang="fr-FR">
                <a:latin typeface="Arial" charset="0"/>
              </a:rPr>
              <a:t> réveille</a:t>
            </a:r>
          </a:p>
          <a:p>
            <a:pPr eaLnBrk="1" hangingPunct="1"/>
            <a:r>
              <a:rPr lang="fr-FR">
                <a:latin typeface="Arial" charset="0"/>
              </a:rPr>
              <a:t>On </a:t>
            </a:r>
            <a:r>
              <a:rPr lang="fr-FR" b="1" u="sng">
                <a:latin typeface="Arial" charset="0"/>
              </a:rPr>
              <a:t>se</a:t>
            </a:r>
            <a:r>
              <a:rPr lang="fr-FR">
                <a:latin typeface="Arial" charset="0"/>
              </a:rPr>
              <a:t> réveille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790700"/>
            <a:ext cx="4341812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Nous </a:t>
            </a:r>
            <a:r>
              <a:rPr lang="fr-FR" b="1" u="sng">
                <a:latin typeface="Arial" charset="0"/>
              </a:rPr>
              <a:t>nous</a:t>
            </a:r>
            <a:r>
              <a:rPr lang="fr-FR">
                <a:latin typeface="Arial" charset="0"/>
              </a:rPr>
              <a:t> réveillons</a:t>
            </a:r>
          </a:p>
          <a:p>
            <a:pPr eaLnBrk="1" hangingPunct="1"/>
            <a:r>
              <a:rPr lang="fr-FR">
                <a:latin typeface="Arial" charset="0"/>
              </a:rPr>
              <a:t>Vous </a:t>
            </a:r>
            <a:r>
              <a:rPr lang="fr-FR" b="1" u="sng">
                <a:latin typeface="Arial" charset="0"/>
              </a:rPr>
              <a:t>vous</a:t>
            </a:r>
            <a:r>
              <a:rPr lang="fr-FR">
                <a:latin typeface="Arial" charset="0"/>
              </a:rPr>
              <a:t> réveillez</a:t>
            </a:r>
          </a:p>
          <a:p>
            <a:pPr eaLnBrk="1" hangingPunct="1"/>
            <a:r>
              <a:rPr lang="fr-FR">
                <a:latin typeface="Arial" charset="0"/>
              </a:rPr>
              <a:t>Ils </a:t>
            </a:r>
            <a:r>
              <a:rPr lang="fr-FR" b="1" u="sng">
                <a:latin typeface="Arial" charset="0"/>
              </a:rPr>
              <a:t>se</a:t>
            </a:r>
            <a:r>
              <a:rPr lang="fr-FR">
                <a:latin typeface="Arial" charset="0"/>
              </a:rPr>
              <a:t> réveillent</a:t>
            </a:r>
          </a:p>
          <a:p>
            <a:pPr eaLnBrk="1" hangingPunct="1"/>
            <a:r>
              <a:rPr lang="fr-FR">
                <a:latin typeface="Arial" charset="0"/>
              </a:rPr>
              <a:t>Elles </a:t>
            </a:r>
            <a:r>
              <a:rPr lang="fr-FR" b="1" u="sng">
                <a:latin typeface="Arial" charset="0"/>
              </a:rPr>
              <a:t>se</a:t>
            </a:r>
            <a:r>
              <a:rPr lang="fr-FR">
                <a:latin typeface="Arial" charset="0"/>
              </a:rPr>
              <a:t> réveillent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962400"/>
            <a:ext cx="411480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84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91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>
                <a:latin typeface="Times New Roman" charset="0"/>
                <a:cs typeface="+mj-cs"/>
              </a:rPr>
              <a:t>Les Pronoms Réfléchis</a:t>
            </a:r>
            <a:br>
              <a:rPr lang="fr-FR" sz="4000">
                <a:latin typeface="Times New Roman" charset="0"/>
                <a:cs typeface="+mj-cs"/>
              </a:rPr>
            </a:br>
            <a:r>
              <a:rPr lang="fr-FR" sz="4000">
                <a:latin typeface="Times New Roman" charset="0"/>
                <a:cs typeface="+mj-cs"/>
              </a:rPr>
              <a:t>			 (avec voyelle ou h muet)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90700"/>
            <a:ext cx="3808413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Je </a:t>
            </a:r>
            <a:r>
              <a:rPr lang="fr-FR" b="1" u="sng">
                <a:latin typeface="Arial" charset="0"/>
              </a:rPr>
              <a:t>m’</a:t>
            </a:r>
            <a:r>
              <a:rPr lang="fr-FR" altLang="ja-JP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Tu </a:t>
            </a:r>
            <a:r>
              <a:rPr lang="fr-FR" b="1" u="sng">
                <a:latin typeface="Arial" charset="0"/>
              </a:rPr>
              <a:t>t’</a:t>
            </a:r>
            <a:r>
              <a:rPr lang="fr-FR" altLang="ja-JP">
                <a:latin typeface="Arial" charset="0"/>
              </a:rPr>
              <a:t>habilles</a:t>
            </a:r>
          </a:p>
          <a:p>
            <a:pPr eaLnBrk="1" hangingPunct="1"/>
            <a:r>
              <a:rPr lang="fr-FR">
                <a:latin typeface="Arial" charset="0"/>
              </a:rPr>
              <a:t>Il </a:t>
            </a:r>
            <a:r>
              <a:rPr lang="fr-FR" b="1" u="sng">
                <a:latin typeface="Arial" charset="0"/>
              </a:rPr>
              <a:t>s’</a:t>
            </a:r>
            <a:r>
              <a:rPr lang="fr-FR" altLang="ja-JP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Elle </a:t>
            </a:r>
            <a:r>
              <a:rPr lang="fr-FR" b="1" u="sng">
                <a:latin typeface="Arial" charset="0"/>
              </a:rPr>
              <a:t>s’</a:t>
            </a:r>
            <a:r>
              <a:rPr lang="fr-FR" altLang="ja-JP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On </a:t>
            </a:r>
            <a:r>
              <a:rPr lang="fr-FR" b="1" u="sng">
                <a:latin typeface="Arial" charset="0"/>
              </a:rPr>
              <a:t>s’</a:t>
            </a:r>
            <a:r>
              <a:rPr lang="fr-FR" altLang="ja-JP">
                <a:latin typeface="Arial" charset="0"/>
              </a:rPr>
              <a:t>habille</a:t>
            </a:r>
          </a:p>
          <a:p>
            <a:pPr eaLnBrk="1" hangingPunct="1"/>
            <a:endParaRPr lang="fr-FR">
              <a:latin typeface="Arial" charset="0"/>
            </a:endParaRP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790700"/>
            <a:ext cx="4189412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Nous nous habillons</a:t>
            </a:r>
          </a:p>
          <a:p>
            <a:pPr eaLnBrk="1" hangingPunct="1"/>
            <a:r>
              <a:rPr lang="fr-FR">
                <a:latin typeface="Arial" charset="0"/>
              </a:rPr>
              <a:t>Vous vous habillez</a:t>
            </a:r>
          </a:p>
          <a:p>
            <a:pPr eaLnBrk="1" hangingPunct="1"/>
            <a:r>
              <a:rPr lang="fr-FR">
                <a:latin typeface="Arial" charset="0"/>
              </a:rPr>
              <a:t>Ils </a:t>
            </a:r>
            <a:r>
              <a:rPr lang="fr-FR" b="1" u="sng">
                <a:latin typeface="Arial" charset="0"/>
              </a:rPr>
              <a:t>s’</a:t>
            </a:r>
            <a:r>
              <a:rPr lang="fr-FR" altLang="ja-JP">
                <a:latin typeface="Arial" charset="0"/>
              </a:rPr>
              <a:t>habillent</a:t>
            </a:r>
          </a:p>
          <a:p>
            <a:pPr eaLnBrk="1" hangingPunct="1"/>
            <a:r>
              <a:rPr lang="fr-FR">
                <a:latin typeface="Arial" charset="0"/>
              </a:rPr>
              <a:t>Elles </a:t>
            </a:r>
            <a:r>
              <a:rPr lang="fr-FR" b="1" u="sng">
                <a:latin typeface="Arial" charset="0"/>
              </a:rPr>
              <a:t>s’</a:t>
            </a:r>
            <a:r>
              <a:rPr lang="fr-FR" altLang="ja-JP">
                <a:latin typeface="Arial" charset="0"/>
              </a:rPr>
              <a:t>habillent</a:t>
            </a:r>
            <a:endParaRPr lang="fr-FR">
              <a:latin typeface="Arial" charset="0"/>
            </a:endParaRP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2438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22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  <p:bldP spid="5325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>
                <a:latin typeface="Times New Roman" charset="0"/>
                <a:cs typeface="+mj-cs"/>
              </a:rPr>
              <a:t>PR - Au Négatif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447800"/>
            <a:ext cx="7086600" cy="4953000"/>
          </a:xfrm>
        </p:spPr>
        <p:txBody>
          <a:bodyPr/>
          <a:lstStyle/>
          <a:p>
            <a:pPr eaLnBrk="1" hangingPunct="1"/>
            <a:r>
              <a:rPr lang="fr-FR" dirty="0">
                <a:latin typeface="Arial" charset="0"/>
              </a:rPr>
              <a:t>Je </a:t>
            </a:r>
            <a:r>
              <a:rPr lang="fr-FR" b="1" dirty="0">
                <a:latin typeface="Arial" charset="0"/>
              </a:rPr>
              <a:t>ne</a:t>
            </a:r>
            <a:r>
              <a:rPr lang="fr-FR" dirty="0">
                <a:latin typeface="Arial" charset="0"/>
              </a:rPr>
              <a:t> </a:t>
            </a:r>
            <a:r>
              <a:rPr lang="fr-FR" i="1" dirty="0">
                <a:latin typeface="Arial" charset="0"/>
              </a:rPr>
              <a:t>me</a:t>
            </a:r>
            <a:r>
              <a:rPr lang="fr-FR" dirty="0">
                <a:latin typeface="Arial" charset="0"/>
              </a:rPr>
              <a:t> réveille </a:t>
            </a:r>
            <a:r>
              <a:rPr lang="fr-FR" b="1" dirty="0">
                <a:latin typeface="Arial" charset="0"/>
              </a:rPr>
              <a:t>pas </a:t>
            </a:r>
            <a:r>
              <a:rPr lang="fr-FR" dirty="0">
                <a:latin typeface="Arial" charset="0"/>
              </a:rPr>
              <a:t>en retard.</a:t>
            </a:r>
            <a:endParaRPr lang="fr-FR" b="1" dirty="0">
              <a:latin typeface="Arial" charset="0"/>
            </a:endParaRPr>
          </a:p>
          <a:p>
            <a:pPr eaLnBrk="1" hangingPunct="1"/>
            <a:r>
              <a:rPr lang="fr-FR" dirty="0">
                <a:latin typeface="Arial" charset="0"/>
              </a:rPr>
              <a:t>Tu…</a:t>
            </a:r>
          </a:p>
          <a:p>
            <a:pPr eaLnBrk="1" hangingPunct="1"/>
            <a:r>
              <a:rPr lang="fr-FR" dirty="0">
                <a:latin typeface="Arial" charset="0"/>
              </a:rPr>
              <a:t>    Tu </a:t>
            </a:r>
            <a:r>
              <a:rPr lang="fr-FR" b="1" dirty="0">
                <a:latin typeface="Arial" charset="0"/>
              </a:rPr>
              <a:t>ne</a:t>
            </a:r>
            <a:r>
              <a:rPr lang="fr-FR" dirty="0">
                <a:latin typeface="Arial" charset="0"/>
              </a:rPr>
              <a:t> </a:t>
            </a:r>
            <a:r>
              <a:rPr lang="fr-FR" i="1" dirty="0">
                <a:latin typeface="Arial" charset="0"/>
              </a:rPr>
              <a:t>te</a:t>
            </a:r>
            <a:r>
              <a:rPr lang="fr-FR" dirty="0">
                <a:latin typeface="Arial" charset="0"/>
              </a:rPr>
              <a:t> </a:t>
            </a:r>
            <a:r>
              <a:rPr lang="fr-FR" dirty="0" smtClean="0">
                <a:latin typeface="Arial" charset="0"/>
              </a:rPr>
              <a:t>r</a:t>
            </a:r>
            <a:r>
              <a:rPr lang="fr-FR" dirty="0" smtClean="0">
                <a:latin typeface="Arial" charset="0"/>
              </a:rPr>
              <a:t>éveilles </a:t>
            </a:r>
            <a:r>
              <a:rPr lang="fr-FR" b="1" dirty="0" smtClean="0">
                <a:latin typeface="Arial" charset="0"/>
              </a:rPr>
              <a:t>pas </a:t>
            </a:r>
            <a:r>
              <a:rPr lang="fr-FR" dirty="0">
                <a:latin typeface="Arial" charset="0"/>
              </a:rPr>
              <a:t>en retard.</a:t>
            </a:r>
            <a:endParaRPr lang="fr-FR" b="1" dirty="0">
              <a:latin typeface="Arial" charset="0"/>
            </a:endParaRPr>
          </a:p>
          <a:p>
            <a:pPr eaLnBrk="1" hangingPunct="1"/>
            <a:r>
              <a:rPr lang="fr-FR" dirty="0">
                <a:latin typeface="Arial" charset="0"/>
              </a:rPr>
              <a:t>Nous…</a:t>
            </a:r>
            <a:endParaRPr lang="fr-FR" b="1" dirty="0">
              <a:latin typeface="Arial" charset="0"/>
            </a:endParaRPr>
          </a:p>
          <a:p>
            <a:pPr eaLnBrk="1" hangingPunct="1"/>
            <a:r>
              <a:rPr lang="fr-FR" dirty="0">
                <a:latin typeface="Arial" charset="0"/>
              </a:rPr>
              <a:t>    Nous </a:t>
            </a:r>
            <a:r>
              <a:rPr lang="fr-FR" b="1" dirty="0">
                <a:latin typeface="Arial" charset="0"/>
              </a:rPr>
              <a:t>ne</a:t>
            </a:r>
            <a:r>
              <a:rPr lang="fr-FR" dirty="0">
                <a:latin typeface="Arial" charset="0"/>
              </a:rPr>
              <a:t> nous réveillons </a:t>
            </a:r>
            <a:r>
              <a:rPr lang="fr-FR" b="1" dirty="0">
                <a:latin typeface="Arial" charset="0"/>
              </a:rPr>
              <a:t>pas</a:t>
            </a:r>
            <a:r>
              <a:rPr lang="fr-FR" dirty="0">
                <a:latin typeface="Arial" charset="0"/>
              </a:rPr>
              <a:t> en retard.</a:t>
            </a:r>
            <a:endParaRPr lang="fr-FR" b="1" dirty="0">
              <a:latin typeface="Arial" charset="0"/>
            </a:endParaRPr>
          </a:p>
          <a:p>
            <a:pPr eaLnBrk="1" hangingPunct="1"/>
            <a:r>
              <a:rPr lang="fr-FR" dirty="0">
                <a:latin typeface="Arial" charset="0"/>
              </a:rPr>
              <a:t>Elles…</a:t>
            </a:r>
          </a:p>
          <a:p>
            <a:pPr eaLnBrk="1" hangingPunct="1"/>
            <a:r>
              <a:rPr lang="fr-FR" dirty="0">
                <a:latin typeface="Arial" charset="0"/>
              </a:rPr>
              <a:t>    Elles </a:t>
            </a:r>
            <a:r>
              <a:rPr lang="fr-FR" b="1" dirty="0">
                <a:latin typeface="Arial" charset="0"/>
              </a:rPr>
              <a:t>ne</a:t>
            </a:r>
            <a:r>
              <a:rPr lang="fr-FR" dirty="0">
                <a:latin typeface="Arial" charset="0"/>
              </a:rPr>
              <a:t> </a:t>
            </a:r>
            <a:r>
              <a:rPr lang="fr-FR" i="1" dirty="0">
                <a:latin typeface="Arial" charset="0"/>
              </a:rPr>
              <a:t>se</a:t>
            </a:r>
            <a:r>
              <a:rPr lang="fr-FR" dirty="0">
                <a:latin typeface="Arial" charset="0"/>
              </a:rPr>
              <a:t> réveillent </a:t>
            </a:r>
            <a:r>
              <a:rPr lang="fr-FR" b="1" dirty="0">
                <a:latin typeface="Arial" charset="0"/>
              </a:rPr>
              <a:t>pas </a:t>
            </a:r>
            <a:r>
              <a:rPr lang="fr-FR" dirty="0">
                <a:latin typeface="Arial" charset="0"/>
              </a:rPr>
              <a:t>en retard</a:t>
            </a:r>
            <a:r>
              <a:rPr lang="fr-FR" b="1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844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cs typeface="+mj-cs"/>
              </a:rPr>
              <a:t>D’autres verbes réfléchis</a:t>
            </a:r>
            <a:endParaRPr lang="fr-FR" dirty="0">
              <a:cs typeface="+mj-cs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371600"/>
            <a:ext cx="3200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500" b="1">
                <a:latin typeface="Arial" charset="0"/>
              </a:rPr>
              <a:t>se réveiller</a:t>
            </a: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500" b="1">
                <a:latin typeface="Arial" charset="0"/>
              </a:rPr>
              <a:t>se lever</a:t>
            </a: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fr-FR" sz="2500" b="1">
              <a:latin typeface="Arial" charset="0"/>
            </a:endParaRPr>
          </a:p>
        </p:txBody>
      </p:sp>
      <p:pic>
        <p:nvPicPr>
          <p:cNvPr id="17414" name="Picture 6" descr="http://upload.wikimedia.org/wikipedia/en/thumb/2/2d/Couche-Tard_logo.svg/300px-Couche-Tard_log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3340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1797050"/>
            <a:ext cx="1960562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86200"/>
            <a:ext cx="18161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343400" y="1371600"/>
            <a:ext cx="388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fr-FR" sz="2500" b="1"/>
              <a:t>se laver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2500" b="1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2500" b="1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2500" b="1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2500" b="1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fr-FR" sz="2500" b="1"/>
              <a:t>se coucher</a:t>
            </a:r>
          </a:p>
        </p:txBody>
      </p:sp>
      <p:pic>
        <p:nvPicPr>
          <p:cNvPr id="8" name="Picture 3" descr="j033670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73238"/>
            <a:ext cx="19050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25146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47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  <p:bldP spid="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Pratiquons!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Arial" charset="0"/>
              </a:rPr>
              <a:t>Prenez</a:t>
            </a:r>
            <a:r>
              <a:rPr lang="en-US" dirty="0">
                <a:latin typeface="Arial" charset="0"/>
              </a:rPr>
              <a:t> un </a:t>
            </a:r>
            <a:r>
              <a:rPr lang="en-US" dirty="0" err="1">
                <a:latin typeface="Arial" charset="0"/>
              </a:rPr>
              <a:t>paquet</a:t>
            </a:r>
            <a:r>
              <a:rPr lang="en-US" dirty="0">
                <a:latin typeface="Arial" charset="0"/>
              </a:rPr>
              <a:t> de </a:t>
            </a:r>
            <a:r>
              <a:rPr lang="en-US" dirty="0" smtClean="0">
                <a:latin typeface="Arial" charset="0"/>
              </a:rPr>
              <a:t>mots.</a:t>
            </a:r>
            <a:endParaRPr lang="en-US" dirty="0">
              <a:latin typeface="Arial" charset="0"/>
            </a:endParaRPr>
          </a:p>
          <a:p>
            <a:pPr eaLnBrk="1" hangingPunct="1"/>
            <a:r>
              <a:rPr lang="en-US" dirty="0">
                <a:latin typeface="Arial" charset="0"/>
              </a:rPr>
              <a:t>Sur </a:t>
            </a:r>
            <a:r>
              <a:rPr lang="en-US" dirty="0" err="1">
                <a:latin typeface="Arial" charset="0"/>
              </a:rPr>
              <a:t>chaque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demie-feuille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se </a:t>
            </a:r>
            <a:r>
              <a:rPr lang="en-US" dirty="0" err="1">
                <a:latin typeface="Arial" charset="0"/>
              </a:rPr>
              <a:t>trouve</a:t>
            </a:r>
            <a:r>
              <a:rPr lang="en-US" dirty="0">
                <a:latin typeface="Arial" charset="0"/>
              </a:rPr>
              <a:t> un </a:t>
            </a:r>
            <a:r>
              <a:rPr lang="en-US" dirty="0" smtClean="0">
                <a:latin typeface="Arial" charset="0"/>
              </a:rPr>
              <a:t>des </a:t>
            </a:r>
            <a:r>
              <a:rPr lang="en-US" dirty="0" err="1" smtClean="0">
                <a:latin typeface="Arial" charset="0"/>
              </a:rPr>
              <a:t>pronoms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suivants</a:t>
            </a:r>
            <a:r>
              <a:rPr lang="en-US" dirty="0" smtClean="0">
                <a:latin typeface="Arial" charset="0"/>
              </a:rPr>
              <a:t>: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me / m</a:t>
            </a:r>
            <a:r>
              <a:rPr lang="ja-JP" altLang="en-US" dirty="0">
                <a:latin typeface="Arial" charset="0"/>
              </a:rPr>
              <a:t>’</a:t>
            </a:r>
            <a:endParaRPr lang="en-US" altLang="ja-JP" dirty="0">
              <a:latin typeface="Arial" charset="0"/>
            </a:endParaRPr>
          </a:p>
          <a:p>
            <a:pPr lvl="1" eaLnBrk="1" hangingPunct="1"/>
            <a:r>
              <a:rPr lang="en-US" dirty="0" err="1">
                <a:latin typeface="Arial" charset="0"/>
              </a:rPr>
              <a:t>te</a:t>
            </a:r>
            <a:r>
              <a:rPr lang="en-US" dirty="0">
                <a:latin typeface="Arial" charset="0"/>
              </a:rPr>
              <a:t> / t</a:t>
            </a:r>
            <a:r>
              <a:rPr lang="ja-JP" altLang="en-US" dirty="0">
                <a:latin typeface="Arial" charset="0"/>
              </a:rPr>
              <a:t>’</a:t>
            </a:r>
            <a:endParaRPr lang="en-US" altLang="ja-JP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nous</a:t>
            </a:r>
          </a:p>
          <a:p>
            <a:pPr lvl="1" eaLnBrk="1" hangingPunct="1"/>
            <a:r>
              <a:rPr lang="en-US" dirty="0" err="1">
                <a:latin typeface="Arial" charset="0"/>
              </a:rPr>
              <a:t>vous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se / s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24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Pratiquons!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13775" cy="44227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Nous </a:t>
            </a:r>
            <a:r>
              <a:rPr lang="en-US" dirty="0" err="1" smtClean="0">
                <a:latin typeface="Arial" charset="0"/>
              </a:rPr>
              <a:t>allons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vous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montrer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une</a:t>
            </a:r>
            <a:r>
              <a:rPr lang="en-US" dirty="0">
                <a:latin typeface="Arial" charset="0"/>
              </a:rPr>
              <a:t> phrase </a:t>
            </a:r>
            <a:r>
              <a:rPr lang="en-US" dirty="0" err="1">
                <a:latin typeface="Arial" charset="0"/>
              </a:rPr>
              <a:t>où</a:t>
            </a:r>
            <a:r>
              <a:rPr lang="en-US" dirty="0">
                <a:latin typeface="Arial" charset="0"/>
              </a:rPr>
              <a:t> le </a:t>
            </a:r>
            <a:r>
              <a:rPr lang="en-US" b="1" u="sng" dirty="0" err="1">
                <a:latin typeface="Arial" charset="0"/>
              </a:rPr>
              <a:t>pronom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réfléchi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est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manquant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 eaLnBrk="1" hangingPunct="1"/>
            <a:r>
              <a:rPr lang="en-US" dirty="0" err="1">
                <a:latin typeface="Arial" charset="0"/>
              </a:rPr>
              <a:t>Choisissez</a:t>
            </a:r>
            <a:r>
              <a:rPr lang="en-US" dirty="0">
                <a:latin typeface="Arial" charset="0"/>
              </a:rPr>
              <a:t> le bon </a:t>
            </a:r>
            <a:r>
              <a:rPr lang="en-US" dirty="0" err="1">
                <a:latin typeface="Arial" charset="0"/>
              </a:rPr>
              <a:t>pronom</a:t>
            </a:r>
            <a:r>
              <a:rPr lang="en-US" dirty="0">
                <a:latin typeface="Arial" charset="0"/>
              </a:rPr>
              <a:t> et </a:t>
            </a:r>
            <a:r>
              <a:rPr lang="en-US" dirty="0" err="1" smtClean="0">
                <a:latin typeface="Arial" charset="0"/>
              </a:rPr>
              <a:t>ensuite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levez</a:t>
            </a:r>
            <a:r>
              <a:rPr lang="en-US" dirty="0" smtClean="0">
                <a:latin typeface="Arial" charset="0"/>
              </a:rPr>
              <a:t>-le.</a:t>
            </a:r>
            <a:endParaRPr lang="en-US" dirty="0">
              <a:latin typeface="Arial" charset="0"/>
            </a:endParaRPr>
          </a:p>
          <a:p>
            <a:pPr eaLnBrk="1" hangingPunct="1"/>
            <a:r>
              <a:rPr lang="en-US" dirty="0" err="1">
                <a:latin typeface="Arial" charset="0"/>
              </a:rPr>
              <a:t>Vous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comprenez</a:t>
            </a:r>
            <a:r>
              <a:rPr lang="en-US" dirty="0">
                <a:latin typeface="Arial" charset="0"/>
              </a:rPr>
              <a:t>?</a:t>
            </a:r>
          </a:p>
          <a:p>
            <a:pPr eaLnBrk="1" hangingPunct="1"/>
            <a:r>
              <a:rPr lang="en-US" dirty="0" err="1">
                <a:latin typeface="Arial" charset="0"/>
              </a:rPr>
              <a:t>Allons</a:t>
            </a:r>
            <a:r>
              <a:rPr lang="en-US" dirty="0">
                <a:latin typeface="Arial" charset="0"/>
              </a:rPr>
              <a:t>-y!</a:t>
            </a:r>
          </a:p>
        </p:txBody>
      </p:sp>
    </p:spTree>
    <p:extLst>
      <p:ext uri="{BB962C8B-B14F-4D97-AF65-F5344CB8AC3E}">
        <p14:creationId xmlns:p14="http://schemas.microsoft.com/office/powerpoint/2010/main" val="1752820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#1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dirty="0" err="1">
                <a:latin typeface="Arial" charset="0"/>
              </a:rPr>
              <a:t>Vous</a:t>
            </a:r>
            <a:r>
              <a:rPr lang="en-US" sz="4000" dirty="0">
                <a:latin typeface="Arial" charset="0"/>
              </a:rPr>
              <a:t> ______ </a:t>
            </a:r>
            <a:r>
              <a:rPr lang="en-US" sz="4000" dirty="0" err="1">
                <a:latin typeface="Arial" charset="0"/>
              </a:rPr>
              <a:t>brossez</a:t>
            </a:r>
            <a:r>
              <a:rPr lang="en-US" sz="4000" dirty="0">
                <a:latin typeface="Arial" charset="0"/>
              </a:rPr>
              <a:t> les dents </a:t>
            </a:r>
            <a:r>
              <a:rPr lang="en-US" sz="4000" dirty="0" err="1" smtClean="0">
                <a:latin typeface="Arial" charset="0"/>
              </a:rPr>
              <a:t>r</a:t>
            </a:r>
            <a:r>
              <a:rPr lang="en-US" sz="4000" dirty="0" err="1" smtClean="0">
                <a:latin typeface="Arial" charset="0"/>
              </a:rPr>
              <a:t>égulièrement</a:t>
            </a:r>
            <a:r>
              <a:rPr lang="en-US" sz="4000" dirty="0" smtClean="0">
                <a:latin typeface="Arial" charset="0"/>
              </a:rPr>
              <a:t>? </a:t>
            </a:r>
            <a:r>
              <a:rPr lang="en-US" sz="4000" dirty="0" err="1" smtClean="0">
                <a:latin typeface="Arial" charset="0"/>
              </a:rPr>
              <a:t>L’hygi</a:t>
            </a:r>
            <a:r>
              <a:rPr lang="en-US" sz="4000" dirty="0" err="1" smtClean="0">
                <a:latin typeface="Arial" charset="0"/>
              </a:rPr>
              <a:t>ène</a:t>
            </a:r>
            <a:r>
              <a:rPr lang="en-US" sz="4000" dirty="0" smtClean="0">
                <a:latin typeface="Arial" charset="0"/>
              </a:rPr>
              <a:t> </a:t>
            </a:r>
            <a:r>
              <a:rPr lang="en-US" sz="4000" dirty="0" err="1" smtClean="0">
                <a:latin typeface="Arial" charset="0"/>
              </a:rPr>
              <a:t>bocale</a:t>
            </a:r>
            <a:r>
              <a:rPr lang="en-US" sz="4000" dirty="0" smtClean="0">
                <a:latin typeface="Arial" charset="0"/>
              </a:rPr>
              <a:t> </a:t>
            </a:r>
            <a:r>
              <a:rPr lang="en-US" sz="4000" dirty="0" err="1" smtClean="0">
                <a:latin typeface="Arial" charset="0"/>
              </a:rPr>
              <a:t>est</a:t>
            </a:r>
            <a:r>
              <a:rPr lang="en-US" sz="4000" dirty="0" smtClean="0">
                <a:latin typeface="Arial" charset="0"/>
              </a:rPr>
              <a:t> </a:t>
            </a:r>
            <a:r>
              <a:rPr lang="en-US" sz="4000" dirty="0" err="1" smtClean="0">
                <a:latin typeface="Arial" charset="0"/>
              </a:rPr>
              <a:t>importante</a:t>
            </a:r>
            <a:r>
              <a:rPr lang="en-US" sz="4000" dirty="0" smtClean="0">
                <a:latin typeface="Arial" charset="0"/>
              </a:rPr>
              <a:t> </a:t>
            </a:r>
            <a:r>
              <a:rPr lang="en-US" sz="4000" dirty="0" err="1" smtClean="0">
                <a:latin typeface="Arial" charset="0"/>
              </a:rPr>
              <a:t>à</a:t>
            </a:r>
            <a:r>
              <a:rPr lang="en-US" sz="4000" dirty="0" smtClean="0">
                <a:latin typeface="Arial" charset="0"/>
              </a:rPr>
              <a:t> la santé!</a:t>
            </a: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>
                <a:latin typeface="Arial" charset="0"/>
              </a:rPr>
              <a:t>Vous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b="1" i="1" dirty="0" err="1">
                <a:latin typeface="Arial" charset="0"/>
              </a:rPr>
              <a:t>vous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brossez</a:t>
            </a:r>
            <a:r>
              <a:rPr lang="en-US" sz="4000" i="1" dirty="0" smtClean="0">
                <a:latin typeface="Arial" charset="0"/>
              </a:rPr>
              <a:t>…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6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#2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dirty="0" smtClean="0">
                <a:latin typeface="Arial" charset="0"/>
              </a:rPr>
              <a:t>Caroline ____ </a:t>
            </a:r>
            <a:r>
              <a:rPr lang="en-US" sz="4000" dirty="0">
                <a:latin typeface="Arial" charset="0"/>
              </a:rPr>
              <a:t>lave </a:t>
            </a:r>
            <a:r>
              <a:rPr lang="en-US" sz="4000" dirty="0" err="1" smtClean="0">
                <a:latin typeface="Arial" charset="0"/>
              </a:rPr>
              <a:t>dans</a:t>
            </a:r>
            <a:r>
              <a:rPr lang="en-US" sz="4000" dirty="0" smtClean="0">
                <a:latin typeface="Arial" charset="0"/>
              </a:rPr>
              <a:t> la </a:t>
            </a:r>
            <a:r>
              <a:rPr lang="en-US" sz="4000" dirty="0" err="1" smtClean="0">
                <a:latin typeface="Arial" charset="0"/>
              </a:rPr>
              <a:t>baignoire</a:t>
            </a:r>
            <a:r>
              <a:rPr lang="en-US" sz="4000" dirty="0" smtClean="0">
                <a:latin typeface="Arial" charset="0"/>
              </a:rPr>
              <a:t> pour </a:t>
            </a:r>
            <a:r>
              <a:rPr lang="en-US" sz="4000" dirty="0" err="1" smtClean="0">
                <a:latin typeface="Arial" charset="0"/>
              </a:rPr>
              <a:t>r</a:t>
            </a:r>
            <a:r>
              <a:rPr lang="en-US" sz="4000" dirty="0" err="1" smtClean="0">
                <a:latin typeface="Arial" charset="0"/>
              </a:rPr>
              <a:t>éduire</a:t>
            </a:r>
            <a:r>
              <a:rPr lang="en-US" sz="4000" dirty="0" smtClean="0">
                <a:latin typeface="Arial" charset="0"/>
              </a:rPr>
              <a:t> son </a:t>
            </a:r>
            <a:r>
              <a:rPr lang="en-US" sz="4000" dirty="0" err="1" smtClean="0">
                <a:latin typeface="Arial" charset="0"/>
              </a:rPr>
              <a:t>stess</a:t>
            </a:r>
            <a:r>
              <a:rPr lang="en-US" sz="4000" dirty="0" smtClean="0">
                <a:latin typeface="Arial" charset="0"/>
              </a:rPr>
              <a:t>.</a:t>
            </a: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smtClean="0">
                <a:latin typeface="Arial" charset="0"/>
              </a:rPr>
              <a:t>Caroline </a:t>
            </a:r>
            <a:r>
              <a:rPr lang="en-US" sz="4000" b="1" i="1" dirty="0" smtClean="0">
                <a:latin typeface="Arial" charset="0"/>
              </a:rPr>
              <a:t>se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>
                <a:latin typeface="Arial" charset="0"/>
              </a:rPr>
              <a:t>lave</a:t>
            </a:r>
          </a:p>
        </p:txBody>
      </p:sp>
    </p:spTree>
    <p:extLst>
      <p:ext uri="{BB962C8B-B14F-4D97-AF65-F5344CB8AC3E}">
        <p14:creationId xmlns:p14="http://schemas.microsoft.com/office/powerpoint/2010/main" val="80018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Qu’est-ce qu’elle fait?</a:t>
            </a:r>
          </a:p>
        </p:txBody>
      </p:sp>
      <p:pic>
        <p:nvPicPr>
          <p:cNvPr id="14338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9897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787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#3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fr-FR" sz="4800" dirty="0" smtClean="0">
                <a:latin typeface="Arial" charset="0"/>
              </a:rPr>
              <a:t>Tu dois ____ coucher avant 10h chaque soir pour ___ assurer du sommeil suffisant!</a:t>
            </a:r>
          </a:p>
          <a:p>
            <a:pPr algn="ctr" eaLnBrk="1" hangingPunct="1">
              <a:buFontTx/>
              <a:buNone/>
            </a:pPr>
            <a:endParaRPr lang="fr-FR" sz="48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fr-FR" sz="40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fr-FR" sz="4000" i="1" dirty="0" smtClean="0">
                <a:latin typeface="Arial" charset="0"/>
              </a:rPr>
              <a:t>Tu dois </a:t>
            </a:r>
            <a:r>
              <a:rPr lang="fr-FR" sz="4000" b="1" i="1" u="sng" dirty="0" smtClean="0">
                <a:latin typeface="Arial" charset="0"/>
              </a:rPr>
              <a:t>te</a:t>
            </a:r>
            <a:r>
              <a:rPr lang="fr-FR" sz="4000" i="1" dirty="0" smtClean="0">
                <a:latin typeface="Arial" charset="0"/>
              </a:rPr>
              <a:t> coucher …</a:t>
            </a:r>
            <a:endParaRPr lang="fr-FR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1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#4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err="1">
                <a:latin typeface="Arial" charset="0"/>
              </a:rPr>
              <a:t>Est-ce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que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tu</a:t>
            </a:r>
            <a:r>
              <a:rPr lang="en-US" sz="4800" dirty="0">
                <a:latin typeface="Arial" charset="0"/>
              </a:rPr>
              <a:t> ___ </a:t>
            </a:r>
            <a:r>
              <a:rPr lang="en-US" sz="4800" dirty="0" err="1">
                <a:latin typeface="Arial" charset="0"/>
              </a:rPr>
              <a:t>réveilles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à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smtClean="0">
                <a:latin typeface="Arial" charset="0"/>
              </a:rPr>
              <a:t>5h00 pour ___ </a:t>
            </a:r>
            <a:r>
              <a:rPr lang="en-US" sz="4800" dirty="0" err="1" smtClean="0">
                <a:latin typeface="Arial" charset="0"/>
              </a:rPr>
              <a:t>pr</a:t>
            </a:r>
            <a:r>
              <a:rPr lang="en-US" sz="4800" dirty="0" err="1" smtClean="0">
                <a:latin typeface="Arial" charset="0"/>
              </a:rPr>
              <a:t>éparer</a:t>
            </a:r>
            <a:r>
              <a:rPr lang="en-US" sz="4800" dirty="0" smtClean="0">
                <a:latin typeface="Arial" charset="0"/>
              </a:rPr>
              <a:t>?</a:t>
            </a: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>
                <a:latin typeface="Arial" charset="0"/>
              </a:rPr>
              <a:t>Est-ce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que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tu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b="1" i="1" dirty="0" err="1">
                <a:latin typeface="Arial" charset="0"/>
              </a:rPr>
              <a:t>te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réveilles</a:t>
            </a:r>
            <a:r>
              <a:rPr lang="en-US" sz="4000" i="1" dirty="0" smtClean="0">
                <a:latin typeface="Arial" charset="0"/>
              </a:rPr>
              <a:t>…?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5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#5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>
                <a:latin typeface="Arial" charset="0"/>
              </a:rPr>
              <a:t>Nous ____ </a:t>
            </a:r>
            <a:r>
              <a:rPr lang="en-US" sz="4800" dirty="0" err="1">
                <a:latin typeface="Arial" charset="0"/>
              </a:rPr>
              <a:t>couchons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tard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>
                <a:latin typeface="Arial" charset="0"/>
              </a:rPr>
              <a:t>le weekend</a:t>
            </a:r>
            <a:r>
              <a:rPr lang="en-US" sz="4800" dirty="0" smtClean="0">
                <a:latin typeface="Arial" charset="0"/>
              </a:rPr>
              <a:t>. </a:t>
            </a:r>
            <a:r>
              <a:rPr lang="en-US" sz="4800" dirty="0" err="1" smtClean="0">
                <a:latin typeface="Arial" charset="0"/>
              </a:rPr>
              <a:t>Ce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n’est</a:t>
            </a:r>
            <a:r>
              <a:rPr lang="en-US" sz="4800" dirty="0" smtClean="0">
                <a:latin typeface="Arial" charset="0"/>
              </a:rPr>
              <a:t> pas bon pour </a:t>
            </a:r>
            <a:r>
              <a:rPr lang="en-US" sz="4800" dirty="0" err="1" smtClean="0">
                <a:latin typeface="Arial" charset="0"/>
              </a:rPr>
              <a:t>notre</a:t>
            </a:r>
            <a:r>
              <a:rPr lang="en-US" sz="4800" dirty="0" smtClean="0">
                <a:latin typeface="Arial" charset="0"/>
              </a:rPr>
              <a:t> sant</a:t>
            </a:r>
            <a:r>
              <a:rPr lang="en-US" sz="4800" dirty="0" smtClean="0">
                <a:latin typeface="Arial" charset="0"/>
              </a:rPr>
              <a:t>é!</a:t>
            </a: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>
                <a:latin typeface="Arial" charset="0"/>
              </a:rPr>
              <a:t>Nous </a:t>
            </a:r>
            <a:r>
              <a:rPr lang="en-US" sz="4000" b="1" i="1" dirty="0">
                <a:latin typeface="Arial" charset="0"/>
              </a:rPr>
              <a:t>nous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couchons</a:t>
            </a:r>
            <a:r>
              <a:rPr lang="en-US" sz="4000" i="1" dirty="0" smtClean="0">
                <a:latin typeface="Arial" charset="0"/>
              </a:rPr>
              <a:t>…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13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#6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err="1" smtClean="0">
                <a:latin typeface="Arial" charset="0"/>
              </a:rPr>
              <a:t>Mes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amis</a:t>
            </a:r>
            <a:r>
              <a:rPr lang="en-US" sz="4800" dirty="0" smtClean="0">
                <a:latin typeface="Arial" charset="0"/>
              </a:rPr>
              <a:t>, </a:t>
            </a:r>
            <a:r>
              <a:rPr lang="en-US" sz="4800" dirty="0" err="1" smtClean="0">
                <a:latin typeface="Arial" charset="0"/>
              </a:rPr>
              <a:t>ils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>
                <a:latin typeface="Arial" charset="0"/>
              </a:rPr>
              <a:t>____ </a:t>
            </a:r>
            <a:r>
              <a:rPr lang="en-US" sz="4800" dirty="0" err="1">
                <a:latin typeface="Arial" charset="0"/>
              </a:rPr>
              <a:t>lèvent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à</a:t>
            </a:r>
            <a:r>
              <a:rPr lang="en-US" sz="4800" dirty="0">
                <a:latin typeface="Arial" charset="0"/>
              </a:rPr>
              <a:t> 11h00 le weekend.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>
                <a:latin typeface="Arial" charset="0"/>
              </a:rPr>
              <a:t>Ils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b="1" i="1" dirty="0">
                <a:latin typeface="Arial" charset="0"/>
              </a:rPr>
              <a:t>se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lèvent</a:t>
            </a:r>
            <a:r>
              <a:rPr lang="en-US" sz="4000" i="1" dirty="0" smtClean="0">
                <a:latin typeface="Arial" charset="0"/>
              </a:rPr>
              <a:t>…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46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#7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smtClean="0">
                <a:latin typeface="Arial" charset="0"/>
              </a:rPr>
              <a:t>Pour </a:t>
            </a:r>
            <a:r>
              <a:rPr lang="en-US" sz="4800" dirty="0" err="1" smtClean="0">
                <a:latin typeface="Arial" charset="0"/>
              </a:rPr>
              <a:t>commbattre</a:t>
            </a:r>
            <a:r>
              <a:rPr lang="en-US" sz="4800" dirty="0" smtClean="0">
                <a:latin typeface="Arial" charset="0"/>
              </a:rPr>
              <a:t> le stress, </a:t>
            </a:r>
            <a:r>
              <a:rPr lang="en-US" sz="4800" dirty="0" err="1" smtClean="0">
                <a:latin typeface="Arial" charset="0"/>
              </a:rPr>
              <a:t>n’oubliez</a:t>
            </a:r>
            <a:r>
              <a:rPr lang="en-US" sz="4800" dirty="0" smtClean="0">
                <a:latin typeface="Arial" charset="0"/>
              </a:rPr>
              <a:t> pas de ____ </a:t>
            </a:r>
            <a:r>
              <a:rPr lang="en-US" sz="4800" dirty="0" err="1" smtClean="0">
                <a:latin typeface="Arial" charset="0"/>
              </a:rPr>
              <a:t>reposer</a:t>
            </a:r>
            <a:r>
              <a:rPr lang="en-US" sz="4800" dirty="0" smtClean="0">
                <a:latin typeface="Arial" charset="0"/>
              </a:rPr>
              <a:t> un </a:t>
            </a:r>
            <a:r>
              <a:rPr lang="en-US" sz="4800" dirty="0" err="1" smtClean="0">
                <a:latin typeface="Arial" charset="0"/>
              </a:rPr>
              <a:t>peu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chaque</a:t>
            </a:r>
            <a:r>
              <a:rPr lang="en-US" sz="4800" dirty="0" smtClean="0">
                <a:latin typeface="Arial" charset="0"/>
              </a:rPr>
              <a:t> jour.</a:t>
            </a:r>
            <a:endParaRPr lang="en-US" altLang="ja-JP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smtClean="0">
                <a:latin typeface="Arial" charset="0"/>
              </a:rPr>
              <a:t>Pour </a:t>
            </a:r>
            <a:r>
              <a:rPr lang="en-US" sz="4000" i="1" dirty="0" err="1" smtClean="0">
                <a:latin typeface="Arial" charset="0"/>
              </a:rPr>
              <a:t>combattre</a:t>
            </a:r>
            <a:r>
              <a:rPr lang="en-US" sz="4000" i="1" dirty="0" smtClean="0">
                <a:latin typeface="Arial" charset="0"/>
              </a:rPr>
              <a:t> le stress, </a:t>
            </a:r>
            <a:r>
              <a:rPr lang="en-US" sz="4000" i="1" dirty="0" err="1" smtClean="0">
                <a:latin typeface="Arial" charset="0"/>
              </a:rPr>
              <a:t>n’oubliez</a:t>
            </a:r>
            <a:r>
              <a:rPr lang="en-US" sz="4000" i="1" dirty="0" smtClean="0">
                <a:latin typeface="Arial" charset="0"/>
              </a:rPr>
              <a:t> pas de </a:t>
            </a:r>
            <a:r>
              <a:rPr lang="en-US" sz="4000" b="1" i="1" u="sng" dirty="0" err="1" smtClean="0">
                <a:latin typeface="Arial" charset="0"/>
              </a:rPr>
              <a:t>vous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reposer</a:t>
            </a:r>
            <a:r>
              <a:rPr lang="en-US" sz="4000" i="1" dirty="0" smtClean="0">
                <a:latin typeface="Arial" charset="0"/>
              </a:rPr>
              <a:t>…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9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j-cs"/>
              </a:rPr>
              <a:t>#8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smtClean="0">
                <a:latin typeface="Arial" charset="0"/>
              </a:rPr>
              <a:t>Le </a:t>
            </a:r>
            <a:r>
              <a:rPr lang="en-US" sz="4800" dirty="0" err="1" smtClean="0">
                <a:latin typeface="Arial" charset="0"/>
              </a:rPr>
              <a:t>matin</a:t>
            </a:r>
            <a:r>
              <a:rPr lang="en-US" sz="4800" dirty="0" smtClean="0">
                <a:latin typeface="Arial" charset="0"/>
              </a:rPr>
              <a:t>, </a:t>
            </a:r>
            <a:r>
              <a:rPr lang="en-US" sz="4800" dirty="0" err="1" smtClean="0">
                <a:latin typeface="Arial" charset="0"/>
              </a:rPr>
              <a:t>tu</a:t>
            </a:r>
            <a:r>
              <a:rPr lang="en-US" sz="4800" dirty="0" smtClean="0">
                <a:latin typeface="Arial" charset="0"/>
              </a:rPr>
              <a:t> ne </a:t>
            </a:r>
            <a:r>
              <a:rPr lang="en-US" sz="4800" dirty="0" err="1" smtClean="0">
                <a:latin typeface="Arial" charset="0"/>
              </a:rPr>
              <a:t>dois</a:t>
            </a:r>
            <a:r>
              <a:rPr lang="en-US" sz="4800" dirty="0" smtClean="0">
                <a:latin typeface="Arial" charset="0"/>
              </a:rPr>
              <a:t> pas ___ lever trop </a:t>
            </a:r>
            <a:r>
              <a:rPr lang="en-US" sz="4800" dirty="0" err="1" smtClean="0">
                <a:latin typeface="Arial" charset="0"/>
              </a:rPr>
              <a:t>vite</a:t>
            </a:r>
            <a:r>
              <a:rPr lang="en-US" sz="4800" dirty="0" smtClean="0">
                <a:latin typeface="Arial" charset="0"/>
              </a:rPr>
              <a:t> du lit. Il </a:t>
            </a:r>
            <a:r>
              <a:rPr lang="en-US" sz="4800" dirty="0" err="1" smtClean="0">
                <a:latin typeface="Arial" charset="0"/>
              </a:rPr>
              <a:t>faut</a:t>
            </a:r>
            <a:r>
              <a:rPr lang="en-US" sz="4800" dirty="0" smtClean="0">
                <a:latin typeface="Arial" charset="0"/>
              </a:rPr>
              <a:t> le faire </a:t>
            </a:r>
            <a:r>
              <a:rPr lang="en-US" sz="4800" dirty="0" err="1" smtClean="0">
                <a:latin typeface="Arial" charset="0"/>
              </a:rPr>
              <a:t>doucement</a:t>
            </a:r>
            <a:r>
              <a:rPr lang="en-US" sz="4800" dirty="0" smtClean="0">
                <a:latin typeface="Arial" charset="0"/>
              </a:rPr>
              <a:t>!</a:t>
            </a: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smtClean="0">
                <a:latin typeface="Arial" charset="0"/>
              </a:rPr>
              <a:t>Le </a:t>
            </a:r>
            <a:r>
              <a:rPr lang="en-US" sz="4000" i="1" dirty="0" err="1" smtClean="0">
                <a:latin typeface="Arial" charset="0"/>
              </a:rPr>
              <a:t>matin</a:t>
            </a:r>
            <a:r>
              <a:rPr lang="en-US" sz="4000" i="1" dirty="0" smtClean="0">
                <a:latin typeface="Arial" charset="0"/>
              </a:rPr>
              <a:t>, </a:t>
            </a:r>
            <a:r>
              <a:rPr lang="en-US" sz="4000" i="1" dirty="0" err="1" smtClean="0">
                <a:latin typeface="Arial" charset="0"/>
              </a:rPr>
              <a:t>tu</a:t>
            </a:r>
            <a:r>
              <a:rPr lang="en-US" sz="4000" i="1" dirty="0" smtClean="0">
                <a:latin typeface="Arial" charset="0"/>
              </a:rPr>
              <a:t> ne </a:t>
            </a:r>
            <a:r>
              <a:rPr lang="en-US" sz="4000" i="1" dirty="0" err="1" smtClean="0">
                <a:latin typeface="Arial" charset="0"/>
              </a:rPr>
              <a:t>dois</a:t>
            </a:r>
            <a:r>
              <a:rPr lang="en-US" sz="4000" i="1" dirty="0" smtClean="0">
                <a:latin typeface="Arial" charset="0"/>
              </a:rPr>
              <a:t> pas </a:t>
            </a:r>
            <a:r>
              <a:rPr lang="en-US" sz="4000" b="1" i="1" u="sng" dirty="0" err="1" smtClean="0">
                <a:latin typeface="Arial" charset="0"/>
              </a:rPr>
              <a:t>te</a:t>
            </a:r>
            <a:r>
              <a:rPr lang="en-US" sz="4000" i="1" dirty="0" smtClean="0">
                <a:latin typeface="Arial" charset="0"/>
              </a:rPr>
              <a:t> lever …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34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Elle brosse le chien.</a:t>
            </a:r>
          </a:p>
        </p:txBody>
      </p:sp>
      <p:pic>
        <p:nvPicPr>
          <p:cNvPr id="15362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40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52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Qu’est-ce qu’elle fait?</a:t>
            </a:r>
          </a:p>
        </p:txBody>
      </p:sp>
      <p:pic>
        <p:nvPicPr>
          <p:cNvPr id="16386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72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07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Elle </a:t>
            </a:r>
            <a:r>
              <a:rPr lang="fr-FR" b="1" u="sng" dirty="0">
                <a:cs typeface="+mj-cs"/>
              </a:rPr>
              <a:t>se</a:t>
            </a:r>
            <a:r>
              <a:rPr lang="fr-FR" dirty="0">
                <a:cs typeface="+mj-cs"/>
              </a:rPr>
              <a:t> brosse les cheveux.</a:t>
            </a:r>
          </a:p>
        </p:txBody>
      </p:sp>
      <p:pic>
        <p:nvPicPr>
          <p:cNvPr id="17410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8881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27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latin typeface="+mn-lt"/>
                <a:cs typeface="+mj-cs"/>
              </a:rPr>
              <a:t>Qu’est-ce qu’il fait?</a:t>
            </a:r>
          </a:p>
        </p:txBody>
      </p:sp>
      <p:pic>
        <p:nvPicPr>
          <p:cNvPr id="18434" name="Picture 4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122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>
                <a:cs typeface="+mj-cs"/>
              </a:rPr>
              <a:t>Il lave le chien.</a:t>
            </a:r>
          </a:p>
        </p:txBody>
      </p:sp>
      <p:pic>
        <p:nvPicPr>
          <p:cNvPr id="19458" name="Picture 3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7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Qu’est-ce qu’il fait?</a:t>
            </a:r>
          </a:p>
        </p:txBody>
      </p:sp>
      <p:pic>
        <p:nvPicPr>
          <p:cNvPr id="20482" name="Picture 5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10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Il </a:t>
            </a:r>
            <a:r>
              <a:rPr lang="fr-FR" b="1" u="sng" dirty="0">
                <a:cs typeface="+mj-cs"/>
              </a:rPr>
              <a:t>se</a:t>
            </a:r>
            <a:r>
              <a:rPr lang="fr-FR" dirty="0">
                <a:cs typeface="+mj-cs"/>
              </a:rPr>
              <a:t> lave.</a:t>
            </a:r>
          </a:p>
        </p:txBody>
      </p:sp>
      <p:pic>
        <p:nvPicPr>
          <p:cNvPr id="21506" name="Picture 3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108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889</TotalTime>
  <Words>478</Words>
  <Application>Microsoft Macintosh PowerPoint</Application>
  <PresentationFormat>On-screen Show (4:3)</PresentationFormat>
  <Paragraphs>111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Theme16</vt:lpstr>
      <vt:lpstr>Français 3 – Unité 3</vt:lpstr>
      <vt:lpstr>Qu’est-ce qu’elle fait?</vt:lpstr>
      <vt:lpstr>Elle brosse le chien.</vt:lpstr>
      <vt:lpstr>Qu’est-ce qu’elle fait?</vt:lpstr>
      <vt:lpstr>Elle se brosse les cheveux.</vt:lpstr>
      <vt:lpstr>Qu’est-ce qu’il fait?</vt:lpstr>
      <vt:lpstr>Il lave le chien.</vt:lpstr>
      <vt:lpstr>Qu’est-ce qu’il fait?</vt:lpstr>
      <vt:lpstr>Il se lave.</vt:lpstr>
      <vt:lpstr>Les verbes pronominaux</vt:lpstr>
      <vt:lpstr>Les pronoms</vt:lpstr>
      <vt:lpstr>Les Pronoms Réfléchis</vt:lpstr>
      <vt:lpstr>Les Pronoms Réfléchis     (avec voyelle ou h muet)</vt:lpstr>
      <vt:lpstr>PR - Au Négatif</vt:lpstr>
      <vt:lpstr>D’autres verbes réfléchis</vt:lpstr>
      <vt:lpstr>Pratiquons!</vt:lpstr>
      <vt:lpstr>Pratiquons!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82</cp:revision>
  <dcterms:created xsi:type="dcterms:W3CDTF">2006-02-03T00:08:49Z</dcterms:created>
  <dcterms:modified xsi:type="dcterms:W3CDTF">2014-01-31T01:17:58Z</dcterms:modified>
</cp:coreProperties>
</file>